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eg"/>
  <Override PartName="/ppt/media/image12.jpg" ContentType="image/jpeg"/>
  <Override PartName="/ppt/media/image13.jpg" ContentType="image/jpeg"/>
  <Override PartName="/ppt/media/image19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4" r:id="rId5"/>
    <p:sldId id="259" r:id="rId6"/>
    <p:sldId id="260" r:id="rId7"/>
    <p:sldId id="261" r:id="rId8"/>
    <p:sldId id="262" r:id="rId9"/>
    <p:sldId id="285" r:id="rId10"/>
    <p:sldId id="277" r:id="rId11"/>
    <p:sldId id="278" r:id="rId12"/>
    <p:sldId id="279" r:id="rId13"/>
    <p:sldId id="280" r:id="rId14"/>
    <p:sldId id="264" r:id="rId15"/>
    <p:sldId id="281" r:id="rId16"/>
    <p:sldId id="283" r:id="rId17"/>
    <p:sldId id="265" r:id="rId18"/>
    <p:sldId id="266" r:id="rId19"/>
    <p:sldId id="268" r:id="rId20"/>
    <p:sldId id="270" r:id="rId21"/>
    <p:sldId id="282" r:id="rId22"/>
    <p:sldId id="272" r:id="rId23"/>
    <p:sldId id="273" r:id="rId24"/>
    <p:sldId id="274" r:id="rId2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2" autoAdjust="0"/>
    <p:restoredTop sz="94660"/>
  </p:normalViewPr>
  <p:slideViewPr>
    <p:cSldViewPr>
      <p:cViewPr varScale="1">
        <p:scale>
          <a:sx n="69" d="100"/>
          <a:sy n="69" d="100"/>
        </p:scale>
        <p:origin x="137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FF22F-8A08-4983-ABFA-53B9F4BC06C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09739-42AB-4BE4-BB56-FA94CB8B45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8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09739-42AB-4BE4-BB56-FA94CB8B45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8371" y="634949"/>
            <a:ext cx="8287257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7375" y="662686"/>
            <a:ext cx="143827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739" y="1779778"/>
            <a:ext cx="7462520" cy="2952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ttle_of_Ain_Jalut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en.wikipedia.org/wiki/Mongols" TargetMode="External"/><Relationship Id="rId4" Type="http://schemas.openxmlformats.org/officeDocument/2006/relationships/hyperlink" Target="https://en.wikipedia.org/wiki/Maml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67200" y="990600"/>
            <a:ext cx="53323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383540" indent="-279400">
              <a:lnSpc>
                <a:spcPct val="100000"/>
              </a:lnSpc>
              <a:spcBef>
                <a:spcPts val="100"/>
              </a:spcBef>
            </a:pPr>
            <a:r>
              <a:rPr lang="fr-FR" sz="4400" dirty="0" err="1" smtClean="0">
                <a:solidFill>
                  <a:srgbClr val="000000"/>
                </a:solidFill>
              </a:rPr>
              <a:t>Benefits</a:t>
            </a:r>
            <a:r>
              <a:rPr lang="fr-FR" sz="4400" dirty="0" smtClean="0">
                <a:solidFill>
                  <a:srgbClr val="000000"/>
                </a:solidFill>
              </a:rPr>
              <a:t> Of Gaming</a:t>
            </a:r>
            <a:endParaRPr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-6626" y="3422374"/>
            <a:ext cx="9316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Daphne </a:t>
            </a:r>
            <a:r>
              <a:rPr lang="en-US" sz="3000" dirty="0" err="1" smtClean="0">
                <a:solidFill>
                  <a:schemeClr val="bg1"/>
                </a:solidFill>
              </a:rPr>
              <a:t>Bavelier</a:t>
            </a:r>
            <a:r>
              <a:rPr lang="en-US" sz="3000" dirty="0" smtClean="0">
                <a:solidFill>
                  <a:schemeClr val="bg1"/>
                </a:solidFill>
              </a:rPr>
              <a:t> is </a:t>
            </a:r>
            <a:r>
              <a:rPr lang="en-US" sz="3000" dirty="0">
                <a:solidFill>
                  <a:schemeClr val="bg1"/>
                </a:solidFill>
              </a:rPr>
              <a:t>a professor at the University of Geneva</a:t>
            </a:r>
            <a:r>
              <a:rPr lang="en-US" sz="3000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sz="3000" dirty="0" smtClean="0">
                <a:solidFill>
                  <a:schemeClr val="bg1"/>
                </a:solidFill>
              </a:rPr>
              <a:t>she </a:t>
            </a:r>
            <a:r>
              <a:rPr lang="en-US" sz="3000" dirty="0">
                <a:solidFill>
                  <a:schemeClr val="bg1"/>
                </a:solidFill>
              </a:rPr>
              <a:t>was a professor of brain and cognitive sciences </a:t>
            </a:r>
            <a:endParaRPr lang="en-US" sz="3000" dirty="0" smtClean="0">
              <a:solidFill>
                <a:schemeClr val="bg1"/>
              </a:solidFill>
            </a:endParaRPr>
          </a:p>
          <a:p>
            <a:r>
              <a:rPr lang="en-US" sz="3000" dirty="0" smtClean="0">
                <a:solidFill>
                  <a:schemeClr val="bg1"/>
                </a:solidFill>
              </a:rPr>
              <a:t>at </a:t>
            </a:r>
            <a:r>
              <a:rPr lang="en-US" sz="3000" dirty="0">
                <a:solidFill>
                  <a:schemeClr val="bg1"/>
                </a:solidFill>
              </a:rPr>
              <a:t>the University of Rochester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438400" y="361746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Daphne </a:t>
            </a:r>
            <a:r>
              <a:rPr lang="en-US" sz="3200" dirty="0" err="1" smtClean="0"/>
              <a:t>Bavelier</a:t>
            </a:r>
            <a:endParaRPr lang="en-US" sz="3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171"/>
            <a:ext cx="1905000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3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3400" y="1799272"/>
            <a:ext cx="3859529" cy="325945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txBody>
          <a:bodyPr vert="horz" wrap="square" lIns="0" tIns="45720" rIns="0" bIns="0" rtlCol="0">
            <a:spAutoFit/>
          </a:bodyPr>
          <a:lstStyle/>
          <a:p>
            <a:pPr marL="12700" marR="5080" indent="112395">
              <a:lnSpc>
                <a:spcPct val="100699"/>
              </a:lnSpc>
              <a:spcBef>
                <a:spcPts val="360"/>
              </a:spcBef>
            </a:pPr>
            <a:r>
              <a:rPr sz="4000" spc="-60" dirty="0">
                <a:latin typeface="Arial"/>
                <a:cs typeface="Arial"/>
              </a:rPr>
              <a:t>-</a:t>
            </a:r>
            <a:r>
              <a:rPr sz="2800" b="1" spc="-60" dirty="0">
                <a:latin typeface="Trebuchet MS"/>
                <a:cs typeface="Trebuchet MS"/>
              </a:rPr>
              <a:t>Modern </a:t>
            </a:r>
            <a:r>
              <a:rPr sz="2800" b="1" spc="-30" dirty="0">
                <a:latin typeface="Trebuchet MS"/>
                <a:cs typeface="Trebuchet MS"/>
              </a:rPr>
              <a:t>fast-paced  </a:t>
            </a:r>
            <a:r>
              <a:rPr sz="2800" b="1" spc="-70" dirty="0">
                <a:latin typeface="Trebuchet MS"/>
                <a:cs typeface="Trebuchet MS"/>
              </a:rPr>
              <a:t>action </a:t>
            </a:r>
            <a:r>
              <a:rPr sz="2800" b="1" spc="-75" dirty="0">
                <a:latin typeface="Trebuchet MS"/>
                <a:cs typeface="Trebuchet MS"/>
              </a:rPr>
              <a:t>video </a:t>
            </a:r>
            <a:r>
              <a:rPr sz="2800" b="1" spc="-10" dirty="0">
                <a:latin typeface="Trebuchet MS"/>
                <a:cs typeface="Trebuchet MS"/>
              </a:rPr>
              <a:t>games </a:t>
            </a:r>
            <a:r>
              <a:rPr sz="2800" b="1" spc="-380" dirty="0">
                <a:latin typeface="Arial"/>
                <a:cs typeface="Arial"/>
              </a:rPr>
              <a:t>— </a:t>
            </a:r>
            <a:r>
              <a:rPr sz="2800" b="1" spc="-75" dirty="0">
                <a:latin typeface="Trebuchet MS"/>
                <a:cs typeface="Trebuchet MS"/>
              </a:rPr>
              <a:t>in  </a:t>
            </a:r>
            <a:r>
              <a:rPr sz="2800" b="1" spc="-45" dirty="0">
                <a:latin typeface="Trebuchet MS"/>
                <a:cs typeface="Trebuchet MS"/>
              </a:rPr>
              <a:t>particular </a:t>
            </a:r>
            <a:r>
              <a:rPr sz="2800" b="1" spc="-90" dirty="0">
                <a:latin typeface="Trebuchet MS"/>
                <a:cs typeface="Trebuchet MS"/>
              </a:rPr>
              <a:t>first-person  </a:t>
            </a:r>
            <a:r>
              <a:rPr sz="2800" b="1" spc="-130" dirty="0">
                <a:latin typeface="Trebuchet MS"/>
                <a:cs typeface="Trebuchet MS"/>
              </a:rPr>
              <a:t>shooter </a:t>
            </a:r>
            <a:r>
              <a:rPr sz="2800" b="1" spc="-15" dirty="0">
                <a:latin typeface="Trebuchet MS"/>
                <a:cs typeface="Trebuchet MS"/>
              </a:rPr>
              <a:t>games </a:t>
            </a:r>
            <a:r>
              <a:rPr sz="2800" b="1" spc="-380" dirty="0">
                <a:latin typeface="Arial"/>
                <a:cs typeface="Arial"/>
              </a:rPr>
              <a:t>— </a:t>
            </a:r>
            <a:r>
              <a:rPr sz="2800" b="1" spc="60" dirty="0">
                <a:latin typeface="Trebuchet MS"/>
                <a:cs typeface="Trebuchet MS"/>
              </a:rPr>
              <a:t>may  </a:t>
            </a:r>
            <a:r>
              <a:rPr sz="2800" b="1" spc="-70" dirty="0">
                <a:latin typeface="Trebuchet MS"/>
                <a:cs typeface="Trebuchet MS"/>
              </a:rPr>
              <a:t>sharpen your </a:t>
            </a:r>
            <a:r>
              <a:rPr sz="2800" b="1" spc="-114" dirty="0">
                <a:latin typeface="Trebuchet MS"/>
                <a:cs typeface="Trebuchet MS"/>
              </a:rPr>
              <a:t>vision,  </a:t>
            </a:r>
            <a:r>
              <a:rPr sz="2800" b="1" spc="-60" dirty="0">
                <a:latin typeface="Trebuchet MS"/>
                <a:cs typeface="Trebuchet MS"/>
              </a:rPr>
              <a:t>improve </a:t>
            </a:r>
            <a:r>
              <a:rPr sz="2800" b="1" spc="-70" dirty="0">
                <a:latin typeface="Trebuchet MS"/>
                <a:cs typeface="Trebuchet MS"/>
              </a:rPr>
              <a:t>your </a:t>
            </a:r>
            <a:r>
              <a:rPr sz="2800" b="1" spc="-60" dirty="0">
                <a:latin typeface="Trebuchet MS"/>
                <a:cs typeface="Trebuchet MS"/>
              </a:rPr>
              <a:t>attention  </a:t>
            </a:r>
            <a:r>
              <a:rPr sz="2800" b="1" spc="35" dirty="0">
                <a:latin typeface="Trebuchet MS"/>
                <a:cs typeface="Trebuchet MS"/>
              </a:rPr>
              <a:t>and </a:t>
            </a:r>
            <a:r>
              <a:rPr sz="2800" b="1" spc="-20" dirty="0">
                <a:latin typeface="Trebuchet MS"/>
                <a:cs typeface="Trebuchet MS"/>
              </a:rPr>
              <a:t>working</a:t>
            </a:r>
            <a:r>
              <a:rPr sz="2800" b="1" spc="-330" dirty="0">
                <a:latin typeface="Trebuchet MS"/>
                <a:cs typeface="Trebuchet MS"/>
              </a:rPr>
              <a:t> </a:t>
            </a:r>
            <a:r>
              <a:rPr sz="2800" b="1" spc="-95" dirty="0">
                <a:latin typeface="Trebuchet MS"/>
                <a:cs typeface="Trebuchet MS"/>
              </a:rPr>
              <a:t>memory.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29" y="0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3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tra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78" y="3312"/>
            <a:ext cx="9144000" cy="68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0194" y="560273"/>
            <a:ext cx="4371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5835" algn="l"/>
                <a:tab pos="2557145" algn="l"/>
                <a:tab pos="3135630" algn="l"/>
              </a:tabLst>
            </a:pPr>
            <a:r>
              <a:rPr sz="2800" b="1" spc="-80" dirty="0">
                <a:solidFill>
                  <a:srgbClr val="000000"/>
                </a:solidFill>
                <a:latin typeface="Trebuchet MS"/>
                <a:cs typeface="Trebuchet MS"/>
              </a:rPr>
              <a:t>Sk</a:t>
            </a:r>
            <a:r>
              <a:rPr sz="2800" b="1" spc="-6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2800" b="1" spc="-114" dirty="0">
                <a:solidFill>
                  <a:srgbClr val="000000"/>
                </a:solidFill>
                <a:latin typeface="Trebuchet MS"/>
                <a:cs typeface="Trebuchet MS"/>
              </a:rPr>
              <a:t>ll</a:t>
            </a:r>
            <a:r>
              <a:rPr sz="2800" b="1" spc="-15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280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2800" b="1" spc="-75" dirty="0">
                <a:solidFill>
                  <a:srgbClr val="000000"/>
                </a:solidFill>
                <a:latin typeface="Trebuchet MS"/>
                <a:cs typeface="Trebuchet MS"/>
              </a:rPr>
              <a:t>ach</a:t>
            </a:r>
            <a:r>
              <a:rPr sz="2800" b="1" spc="-5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2800" b="1" spc="-95" dirty="0">
                <a:solidFill>
                  <a:srgbClr val="000000"/>
                </a:solidFill>
                <a:latin typeface="Trebuchet MS"/>
                <a:cs typeface="Trebuchet MS"/>
              </a:rPr>
              <a:t>eved</a:t>
            </a:r>
            <a:r>
              <a:rPr sz="280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2800" b="1" spc="15" dirty="0">
                <a:solidFill>
                  <a:srgbClr val="000000"/>
                </a:solidFill>
                <a:latin typeface="Trebuchet MS"/>
                <a:cs typeface="Trebuchet MS"/>
              </a:rPr>
              <a:t>by</a:t>
            </a:r>
            <a:r>
              <a:rPr sz="2800" b="1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sz="2800" b="1" spc="100" dirty="0">
                <a:solidFill>
                  <a:srgbClr val="000000"/>
                </a:solidFill>
                <a:latin typeface="Trebuchet MS"/>
                <a:cs typeface="Trebuchet MS"/>
              </a:rPr>
              <a:t>ga</a:t>
            </a:r>
            <a:r>
              <a:rPr sz="2800" b="1" spc="155" dirty="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sz="2800" b="1" spc="15" dirty="0">
                <a:solidFill>
                  <a:srgbClr val="000000"/>
                </a:solidFill>
                <a:latin typeface="Trebuchet MS"/>
                <a:cs typeface="Trebuchet MS"/>
              </a:rPr>
              <a:t>ing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739" y="1779778"/>
            <a:ext cx="58801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rebuchet MS"/>
                <a:cs typeface="Trebuchet MS"/>
              </a:rPr>
              <a:t>-Brains </a:t>
            </a:r>
            <a:r>
              <a:rPr sz="2400" b="1" spc="-55" dirty="0">
                <a:latin typeface="Trebuchet MS"/>
                <a:cs typeface="Trebuchet MS"/>
              </a:rPr>
              <a:t>are </a:t>
            </a:r>
            <a:r>
              <a:rPr sz="2400" b="1" spc="-45" dirty="0">
                <a:latin typeface="Trebuchet MS"/>
                <a:cs typeface="Trebuchet MS"/>
              </a:rPr>
              <a:t>trained </a:t>
            </a:r>
            <a:r>
              <a:rPr sz="2400" b="1" spc="-70" dirty="0">
                <a:latin typeface="Trebuchet MS"/>
                <a:cs typeface="Trebuchet MS"/>
              </a:rPr>
              <a:t>to </a:t>
            </a:r>
            <a:r>
              <a:rPr sz="2400" b="1" spc="-35" dirty="0">
                <a:latin typeface="Trebuchet MS"/>
                <a:cs typeface="Trebuchet MS"/>
              </a:rPr>
              <a:t>do</a:t>
            </a:r>
            <a:r>
              <a:rPr sz="2400" b="1" spc="-445" dirty="0">
                <a:latin typeface="Trebuchet MS"/>
                <a:cs typeface="Trebuchet MS"/>
              </a:rPr>
              <a:t> </a:t>
            </a:r>
            <a:r>
              <a:rPr sz="2400" b="1" spc="-25" dirty="0">
                <a:latin typeface="Trebuchet MS"/>
                <a:cs typeface="Trebuchet MS"/>
              </a:rPr>
              <a:t>multitasking.</a:t>
            </a:r>
            <a:endParaRPr sz="2400" dirty="0">
              <a:latin typeface="Trebuchet MS"/>
              <a:cs typeface="Trebuchet MS"/>
            </a:endParaRPr>
          </a:p>
          <a:p>
            <a:pPr marL="12700" marR="27940">
              <a:lnSpc>
                <a:spcPct val="100000"/>
              </a:lnSpc>
            </a:pPr>
            <a:r>
              <a:rPr sz="2400" b="1" spc="5" dirty="0">
                <a:latin typeface="Trebuchet MS"/>
                <a:cs typeface="Trebuchet MS"/>
              </a:rPr>
              <a:t>-Games </a:t>
            </a:r>
            <a:r>
              <a:rPr sz="2400" b="1" spc="-55" dirty="0">
                <a:latin typeface="Trebuchet MS"/>
                <a:cs typeface="Trebuchet MS"/>
              </a:rPr>
              <a:t>can </a:t>
            </a:r>
            <a:r>
              <a:rPr sz="2400" b="1" spc="-70" dirty="0">
                <a:latin typeface="Trebuchet MS"/>
                <a:cs typeface="Trebuchet MS"/>
              </a:rPr>
              <a:t>help </a:t>
            </a:r>
            <a:r>
              <a:rPr sz="2400" b="1" spc="-30" dirty="0">
                <a:latin typeface="Trebuchet MS"/>
                <a:cs typeface="Trebuchet MS"/>
              </a:rPr>
              <a:t>adults </a:t>
            </a:r>
            <a:r>
              <a:rPr sz="2400" b="1" spc="-135" dirty="0">
                <a:latin typeface="Trebuchet MS"/>
                <a:cs typeface="Trebuchet MS"/>
              </a:rPr>
              <a:t>process  </a:t>
            </a:r>
            <a:r>
              <a:rPr sz="2400" b="1" spc="-40" dirty="0">
                <a:latin typeface="Trebuchet MS"/>
                <a:cs typeface="Trebuchet MS"/>
              </a:rPr>
              <a:t>information </a:t>
            </a:r>
            <a:r>
              <a:rPr sz="2400" b="1" spc="-70" dirty="0">
                <a:latin typeface="Trebuchet MS"/>
                <a:cs typeface="Trebuchet MS"/>
              </a:rPr>
              <a:t>much </a:t>
            </a:r>
            <a:r>
              <a:rPr sz="2400" b="1" spc="-75" dirty="0">
                <a:latin typeface="Trebuchet MS"/>
                <a:cs typeface="Trebuchet MS"/>
              </a:rPr>
              <a:t>faster </a:t>
            </a:r>
            <a:r>
              <a:rPr sz="2400" b="1" spc="30" dirty="0">
                <a:latin typeface="Trebuchet MS"/>
                <a:cs typeface="Trebuchet MS"/>
              </a:rPr>
              <a:t>and </a:t>
            </a:r>
            <a:r>
              <a:rPr sz="2400" b="1" spc="-50" dirty="0">
                <a:latin typeface="Trebuchet MS"/>
                <a:cs typeface="Trebuchet MS"/>
              </a:rPr>
              <a:t>improve</a:t>
            </a:r>
            <a:r>
              <a:rPr sz="2400" b="1" spc="-470" dirty="0">
                <a:latin typeface="Trebuchet MS"/>
                <a:cs typeface="Trebuchet MS"/>
              </a:rPr>
              <a:t> </a:t>
            </a:r>
            <a:r>
              <a:rPr sz="2400" b="1" spc="-95" dirty="0">
                <a:latin typeface="Trebuchet MS"/>
                <a:cs typeface="Trebuchet MS"/>
              </a:rPr>
              <a:t>their  </a:t>
            </a:r>
            <a:r>
              <a:rPr sz="2400" b="1" spc="-15" dirty="0">
                <a:latin typeface="Trebuchet MS"/>
                <a:cs typeface="Trebuchet MS"/>
              </a:rPr>
              <a:t>fundamental </a:t>
            </a:r>
            <a:r>
              <a:rPr sz="2400" b="1" spc="-55" dirty="0">
                <a:latin typeface="Trebuchet MS"/>
                <a:cs typeface="Trebuchet MS"/>
              </a:rPr>
              <a:t>abilities </a:t>
            </a:r>
            <a:r>
              <a:rPr sz="2400" b="1" spc="-65" dirty="0">
                <a:latin typeface="Trebuchet MS"/>
                <a:cs typeface="Trebuchet MS"/>
              </a:rPr>
              <a:t>to </a:t>
            </a:r>
            <a:r>
              <a:rPr sz="2400" b="1" spc="-80" dirty="0">
                <a:latin typeface="Trebuchet MS"/>
                <a:cs typeface="Trebuchet MS"/>
              </a:rPr>
              <a:t>reason </a:t>
            </a:r>
            <a:r>
              <a:rPr sz="2400" b="1" spc="30" dirty="0">
                <a:latin typeface="Trebuchet MS"/>
                <a:cs typeface="Trebuchet MS"/>
              </a:rPr>
              <a:t>and </a:t>
            </a:r>
            <a:r>
              <a:rPr sz="2400" b="1" spc="-100" dirty="0">
                <a:latin typeface="Trebuchet MS"/>
                <a:cs typeface="Trebuchet MS"/>
              </a:rPr>
              <a:t>solve  </a:t>
            </a:r>
            <a:r>
              <a:rPr sz="2400" b="1" spc="-85" dirty="0">
                <a:latin typeface="Trebuchet MS"/>
                <a:cs typeface="Trebuchet MS"/>
              </a:rPr>
              <a:t>problems.</a:t>
            </a:r>
            <a:endParaRPr sz="2400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b="1" spc="-40" dirty="0">
                <a:latin typeface="Trebuchet MS"/>
                <a:cs typeface="Trebuchet MS"/>
              </a:rPr>
              <a:t>-Enhance </a:t>
            </a:r>
            <a:r>
              <a:rPr sz="2400" b="1" spc="-80" dirty="0">
                <a:latin typeface="Trebuchet MS"/>
                <a:cs typeface="Trebuchet MS"/>
              </a:rPr>
              <a:t>split-second </a:t>
            </a:r>
            <a:r>
              <a:rPr sz="2400" b="1" spc="-105" dirty="0" smtClean="0">
                <a:latin typeface="Trebuchet MS"/>
                <a:cs typeface="Trebuchet MS"/>
              </a:rPr>
              <a:t>decision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73650" marR="508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Improves</a:t>
            </a:r>
            <a:r>
              <a:rPr spc="-270" dirty="0"/>
              <a:t> </a:t>
            </a:r>
            <a:r>
              <a:rPr spc="-5" dirty="0"/>
              <a:t>fighting  </a:t>
            </a:r>
            <a:r>
              <a:rPr spc="-114" dirty="0"/>
              <a:t>spirit.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96542" y="4517517"/>
            <a:ext cx="607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47900" algn="l"/>
                <a:tab pos="4077335" algn="l"/>
                <a:tab pos="5422265" algn="l"/>
              </a:tabLst>
            </a:pPr>
            <a:r>
              <a:rPr sz="3600" dirty="0">
                <a:latin typeface="Arial"/>
                <a:cs typeface="Arial"/>
              </a:rPr>
              <a:t>GAMERS	NEVER	G</a:t>
            </a:r>
            <a:r>
              <a:rPr sz="3600" spc="-15" dirty="0">
                <a:latin typeface="Arial"/>
                <a:cs typeface="Arial"/>
              </a:rPr>
              <a:t>I</a:t>
            </a:r>
            <a:r>
              <a:rPr sz="3600" dirty="0">
                <a:latin typeface="Arial"/>
                <a:cs typeface="Arial"/>
              </a:rPr>
              <a:t>VE	</a:t>
            </a:r>
            <a:r>
              <a:rPr sz="3600" spc="-5" dirty="0">
                <a:latin typeface="Arial"/>
                <a:cs typeface="Arial"/>
              </a:rPr>
              <a:t>UP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5274361"/>
            <a:ext cx="8528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8615" algn="l"/>
              </a:tabLst>
            </a:pPr>
            <a:r>
              <a:rPr sz="3600" b="1" spc="-25" dirty="0">
                <a:solidFill>
                  <a:srgbClr val="000000"/>
                </a:solidFill>
                <a:latin typeface="Trebuchet MS"/>
                <a:cs typeface="Trebuchet MS"/>
              </a:rPr>
              <a:t>Encouraging</a:t>
            </a:r>
            <a:r>
              <a:rPr sz="3600" b="1" spc="-2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600" b="1" spc="-75" dirty="0">
                <a:solidFill>
                  <a:srgbClr val="000000"/>
                </a:solidFill>
                <a:latin typeface="Trebuchet MS"/>
                <a:cs typeface="Trebuchet MS"/>
              </a:rPr>
              <a:t>Cooperation	</a:t>
            </a:r>
            <a:r>
              <a:rPr sz="3600" b="1" spc="45" dirty="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sz="3600" b="1" spc="-24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600" b="1" spc="-70" dirty="0">
                <a:solidFill>
                  <a:srgbClr val="000000"/>
                </a:solidFill>
                <a:latin typeface="Trebuchet MS"/>
                <a:cs typeface="Trebuchet MS"/>
              </a:rPr>
              <a:t>Teamwork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5394" y="1537461"/>
            <a:ext cx="25996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840230" algn="l"/>
              </a:tabLst>
            </a:pPr>
            <a:r>
              <a:rPr sz="4000" spc="325" dirty="0">
                <a:solidFill>
                  <a:srgbClr val="FFFFFF"/>
                </a:solidFill>
                <a:latin typeface="Times New Roman"/>
                <a:cs typeface="Times New Roman"/>
              </a:rPr>
              <a:t>DON</a:t>
            </a:r>
            <a:r>
              <a:rPr sz="4000" spc="28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4000" spc="8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4000" spc="22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5394" y="2757042"/>
            <a:ext cx="4062729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fr-FR" sz="4000" spc="85" dirty="0" smtClean="0">
                <a:solidFill>
                  <a:srgbClr val="FFFFFF"/>
                </a:solidFill>
                <a:latin typeface="Times New Roman"/>
                <a:cs typeface="Times New Roman"/>
              </a:rPr>
              <a:t>BATTIKH Khayriddine</a:t>
            </a:r>
            <a:endParaRPr sz="4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5563615"/>
            <a:ext cx="5767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14930" algn="l"/>
              </a:tabLst>
            </a:pPr>
            <a:r>
              <a:rPr b="1" spc="125" dirty="0">
                <a:solidFill>
                  <a:srgbClr val="000000"/>
                </a:solidFill>
                <a:latin typeface="Trebuchet MS"/>
                <a:cs typeface="Trebuchet MS"/>
              </a:rPr>
              <a:t>BUILDING	</a:t>
            </a:r>
            <a:r>
              <a:rPr b="1" spc="105" dirty="0">
                <a:solidFill>
                  <a:srgbClr val="000000"/>
                </a:solidFill>
                <a:latin typeface="Trebuchet MS"/>
                <a:cs typeface="Trebuchet MS"/>
              </a:rPr>
              <a:t>CONFIDENCE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1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8428" y="142494"/>
            <a:ext cx="224028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3600" b="1" spc="-55" dirty="0">
                <a:latin typeface="Trebuchet MS"/>
                <a:cs typeface="Trebuchet MS"/>
              </a:rPr>
              <a:t>BUT  </a:t>
            </a:r>
            <a:r>
              <a:rPr sz="3600" b="1" spc="5" dirty="0">
                <a:latin typeface="Trebuchet MS"/>
                <a:cs typeface="Trebuchet MS"/>
              </a:rPr>
              <a:t>PLEASE  </a:t>
            </a:r>
            <a:r>
              <a:rPr sz="3600" b="1" spc="210" dirty="0">
                <a:latin typeface="Trebuchet MS"/>
                <a:cs typeface="Trebuchet MS"/>
              </a:rPr>
              <a:t>DO </a:t>
            </a:r>
            <a:r>
              <a:rPr sz="3600" b="1" spc="40" dirty="0">
                <a:latin typeface="Trebuchet MS"/>
                <a:cs typeface="Trebuchet MS"/>
              </a:rPr>
              <a:t>NOT  </a:t>
            </a:r>
            <a:r>
              <a:rPr sz="3600" b="1" spc="-65" dirty="0">
                <a:latin typeface="Trebuchet MS"/>
                <a:cs typeface="Trebuchet MS"/>
              </a:rPr>
              <a:t>GET  </a:t>
            </a:r>
            <a:r>
              <a:rPr sz="3600" b="1" spc="70" dirty="0">
                <a:latin typeface="Trebuchet MS"/>
                <a:cs typeface="Trebuchet MS"/>
              </a:rPr>
              <a:t>ADDICT</a:t>
            </a:r>
            <a:r>
              <a:rPr sz="3600" b="1" spc="55" dirty="0">
                <a:latin typeface="Trebuchet MS"/>
                <a:cs typeface="Trebuchet MS"/>
              </a:rPr>
              <a:t>E</a:t>
            </a:r>
            <a:r>
              <a:rPr sz="3600" b="1" spc="250" dirty="0">
                <a:latin typeface="Trebuchet MS"/>
                <a:cs typeface="Trebuchet MS"/>
              </a:rPr>
              <a:t>D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8428" y="3544900"/>
            <a:ext cx="30746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35" dirty="0">
                <a:latin typeface="Trebuchet MS"/>
                <a:cs typeface="Trebuchet MS"/>
              </a:rPr>
              <a:t>OR </a:t>
            </a:r>
            <a:r>
              <a:rPr sz="3600" b="1" spc="-105" dirty="0">
                <a:latin typeface="Trebuchet MS"/>
                <a:cs typeface="Trebuchet MS"/>
              </a:rPr>
              <a:t>ELSE</a:t>
            </a:r>
            <a:r>
              <a:rPr sz="3600" b="1" spc="-580" dirty="0">
                <a:latin typeface="Trebuchet MS"/>
                <a:cs typeface="Trebuchet MS"/>
              </a:rPr>
              <a:t> </a:t>
            </a:r>
            <a:r>
              <a:rPr sz="3600" b="1" spc="70" dirty="0">
                <a:latin typeface="Trebuchet MS"/>
                <a:cs typeface="Trebuchet MS"/>
              </a:rPr>
              <a:t>YOUR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864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6400" y="4267200"/>
            <a:ext cx="3657599" cy="2590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772234"/>
            <a:ext cx="313944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5055" marR="5080" indent="-1062990">
              <a:lnSpc>
                <a:spcPct val="100000"/>
              </a:lnSpc>
              <a:spcBef>
                <a:spcPts val="100"/>
              </a:spcBef>
              <a:tabLst>
                <a:tab pos="2141220" algn="l"/>
              </a:tabLst>
            </a:pPr>
            <a:r>
              <a:rPr sz="6000" spc="-1395" dirty="0">
                <a:latin typeface="Arial"/>
                <a:cs typeface="Arial"/>
              </a:rPr>
              <a:t>THAN</a:t>
            </a:r>
            <a:r>
              <a:rPr sz="6000" spc="-1360" dirty="0">
                <a:latin typeface="Arial"/>
                <a:cs typeface="Arial"/>
              </a:rPr>
              <a:t>K</a:t>
            </a:r>
            <a:r>
              <a:rPr sz="6000" dirty="0">
                <a:latin typeface="Arial"/>
                <a:cs typeface="Arial"/>
              </a:rPr>
              <a:t>	</a:t>
            </a:r>
            <a:r>
              <a:rPr sz="6000" spc="-1750" dirty="0" smtClean="0">
                <a:latin typeface="Arial"/>
                <a:cs typeface="Arial"/>
              </a:rPr>
              <a:t>FOR</a:t>
            </a:r>
            <a:endParaRPr sz="6000" dirty="0">
              <a:latin typeface="Arial"/>
              <a:cs typeface="Arial"/>
            </a:endParaRPr>
          </a:p>
          <a:p>
            <a:pPr marL="437515" marR="30480" indent="850265">
              <a:lnSpc>
                <a:spcPct val="100000"/>
              </a:lnSpc>
              <a:spcBef>
                <a:spcPts val="5"/>
              </a:spcBef>
            </a:pPr>
            <a:r>
              <a:rPr sz="6000" spc="-1739" dirty="0">
                <a:latin typeface="Arial"/>
                <a:cs typeface="Arial"/>
              </a:rPr>
              <a:t>UR </a:t>
            </a:r>
            <a:r>
              <a:rPr sz="6000" spc="-1660" dirty="0">
                <a:latin typeface="Arial"/>
                <a:cs typeface="Arial"/>
              </a:rPr>
              <a:t> </a:t>
            </a:r>
            <a:r>
              <a:rPr sz="6000" spc="-1135" dirty="0">
                <a:latin typeface="Arial"/>
                <a:cs typeface="Arial"/>
              </a:rPr>
              <a:t>PATIENCE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2878" y="563725"/>
            <a:ext cx="1696720" cy="610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80"/>
              </a:lnSpc>
            </a:pPr>
            <a:r>
              <a:rPr sz="4800" spc="-1070" dirty="0">
                <a:latin typeface="Times New Roman"/>
                <a:cs typeface="Times New Roman"/>
              </a:rPr>
              <a:t>OUTLINE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-762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8600" y="1974926"/>
            <a:ext cx="6400800" cy="13202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1370" algn="l"/>
                <a:tab pos="1983105" algn="l"/>
                <a:tab pos="3094355" algn="l"/>
              </a:tabLst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8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WHY</a:t>
            </a:r>
            <a:r>
              <a:rPr lang="fr-FR" sz="28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PEOPLE</a:t>
            </a:r>
            <a:r>
              <a:rPr lang="fr-FR" sz="28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PREFER</a:t>
            </a:r>
            <a:r>
              <a:rPr lang="fr-FR"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GAMING</a:t>
            </a:r>
            <a:r>
              <a:rPr lang="fr-FR" sz="28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-BENEFITS OF GAMING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56"/>
            <a:ext cx="9144000" cy="68718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43611"/>
            <a:ext cx="3037231" cy="17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1194" y="662686"/>
            <a:ext cx="27578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12825" algn="l"/>
              </a:tabLst>
            </a:pPr>
            <a:r>
              <a:rPr spc="-1225" dirty="0"/>
              <a:t>WHY	</a:t>
            </a:r>
            <a:r>
              <a:rPr spc="-905" dirty="0"/>
              <a:t>GAMING</a:t>
            </a:r>
            <a:r>
              <a:rPr spc="-835" dirty="0"/>
              <a:t> </a:t>
            </a:r>
            <a:r>
              <a:rPr spc="-19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7340" y="1549653"/>
            <a:ext cx="7049770" cy="2180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5"/>
              </a:spcBef>
            </a:pPr>
            <a:r>
              <a:rPr sz="3200" b="1" spc="-25" dirty="0">
                <a:solidFill>
                  <a:srgbClr val="FFFFFF"/>
                </a:solidFill>
                <a:latin typeface="Trebuchet MS"/>
                <a:cs typeface="Trebuchet MS"/>
              </a:rPr>
              <a:t>*</a:t>
            </a:r>
            <a:r>
              <a:rPr sz="32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19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2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20" dirty="0">
                <a:solidFill>
                  <a:srgbClr val="FFFFFF"/>
                </a:solidFill>
                <a:latin typeface="Trebuchet MS"/>
                <a:cs typeface="Trebuchet MS"/>
              </a:rPr>
              <a:t>thing</a:t>
            </a:r>
            <a:r>
              <a:rPr sz="3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2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3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3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Trebuchet MS"/>
                <a:cs typeface="Trebuchet MS"/>
              </a:rPr>
              <a:t>games</a:t>
            </a:r>
            <a:r>
              <a:rPr sz="3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12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3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55" dirty="0">
                <a:solidFill>
                  <a:srgbClr val="FFFFFF"/>
                </a:solidFill>
                <a:latin typeface="Trebuchet MS"/>
                <a:cs typeface="Trebuchet MS"/>
              </a:rPr>
              <a:t>fun  </a:t>
            </a:r>
            <a:r>
              <a:rPr sz="3200" b="1" spc="4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200" b="1" spc="-55" dirty="0">
                <a:solidFill>
                  <a:srgbClr val="FFFFFF"/>
                </a:solidFill>
                <a:latin typeface="Trebuchet MS"/>
                <a:cs typeface="Trebuchet MS"/>
              </a:rPr>
              <a:t>attractive </a:t>
            </a:r>
            <a:r>
              <a:rPr sz="3200" b="1" spc="-16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200" b="1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125" dirty="0" smtClean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lang="fr-FR" sz="3200" dirty="0">
                <a:latin typeface="Trebuchet MS"/>
                <a:cs typeface="Trebuchet MS"/>
              </a:rPr>
              <a:t> </a:t>
            </a:r>
            <a:endParaRPr lang="fr-FR" sz="3200" dirty="0" smtClean="0">
              <a:latin typeface="Trebuchet MS"/>
              <a:cs typeface="Trebuchet MS"/>
            </a:endParaRPr>
          </a:p>
          <a:p>
            <a:pPr marL="215265" marR="5080" indent="-203200">
              <a:lnSpc>
                <a:spcPct val="100000"/>
              </a:lnSpc>
              <a:spcBef>
                <a:spcPts val="105"/>
              </a:spcBef>
            </a:pPr>
            <a:r>
              <a:rPr sz="3600" dirty="0" smtClean="0">
                <a:solidFill>
                  <a:srgbClr val="FFFFFF"/>
                </a:solidFill>
                <a:latin typeface="Trebuchet MS" panose="020B0603020202020204" pitchFamily="34" charset="0"/>
                <a:cs typeface="Times New Roman"/>
              </a:rPr>
              <a:t>SENSE</a:t>
            </a:r>
            <a:r>
              <a:rPr sz="3600" dirty="0">
                <a:solidFill>
                  <a:srgbClr val="FFFFFF"/>
                </a:solidFill>
                <a:latin typeface="Trebuchet MS" panose="020B0603020202020204" pitchFamily="34" charset="0"/>
                <a:cs typeface="Times New Roman"/>
              </a:rPr>
              <a:t>	OF	ACHIEVEMENT  NOT</a:t>
            </a:r>
            <a:endParaRPr sz="3600" dirty="0">
              <a:latin typeface="Trebuchet MS" panose="020B0603020202020204" pitchFamily="34" charset="0"/>
              <a:cs typeface="Times New Roman"/>
            </a:endParaRPr>
          </a:p>
          <a:p>
            <a:pPr marR="831850" algn="ctr">
              <a:lnSpc>
                <a:spcPct val="100000"/>
              </a:lnSpc>
              <a:spcBef>
                <a:spcPts val="75"/>
              </a:spcBef>
              <a:tabLst>
                <a:tab pos="782320" algn="l"/>
              </a:tabLst>
            </a:pPr>
            <a:r>
              <a:rPr sz="3600" dirty="0">
                <a:solidFill>
                  <a:srgbClr val="FFFFFF"/>
                </a:solidFill>
                <a:latin typeface="Trebuchet MS" panose="020B0603020202020204" pitchFamily="34" charset="0"/>
                <a:cs typeface="Times New Roman"/>
              </a:rPr>
              <a:t>THE	VIOLENCE</a:t>
            </a:r>
            <a:endParaRPr sz="3600" dirty="0">
              <a:latin typeface="Trebuchet MS" panose="020B0603020202020204" pitchFamily="34" charset="0"/>
              <a:cs typeface="Times New Roman"/>
            </a:endParaRPr>
          </a:p>
        </p:txBody>
      </p:sp>
      <p:pic>
        <p:nvPicPr>
          <p:cNvPr id="5" name="aphro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3694854"/>
            <a:ext cx="4191000" cy="3143250"/>
          </a:xfrm>
          <a:prstGeom prst="rect">
            <a:avLst/>
          </a:prstGeom>
        </p:spPr>
      </p:pic>
      <p:pic>
        <p:nvPicPr>
          <p:cNvPr id="6" name="super_huma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15076" y="3674072"/>
            <a:ext cx="4228924" cy="3164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711453"/>
            <a:ext cx="8314055" cy="47711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56210" marR="5080" indent="-156210">
              <a:lnSpc>
                <a:spcPct val="100000"/>
              </a:lnSpc>
              <a:buSzPct val="96875"/>
              <a:buFont typeface="Arial"/>
              <a:buChar char="•"/>
              <a:tabLst>
                <a:tab pos="156210" algn="l"/>
              </a:tabLst>
            </a:pPr>
            <a:r>
              <a:rPr sz="3200" b="1" spc="-25" dirty="0">
                <a:latin typeface="Trebuchet MS"/>
                <a:cs typeface="Trebuchet MS"/>
              </a:rPr>
              <a:t>Games </a:t>
            </a:r>
            <a:r>
              <a:rPr sz="3200" b="1" spc="-70" dirty="0">
                <a:latin typeface="Trebuchet MS"/>
                <a:cs typeface="Trebuchet MS"/>
              </a:rPr>
              <a:t>are </a:t>
            </a:r>
            <a:r>
              <a:rPr sz="3200" b="1" spc="-195" dirty="0">
                <a:latin typeface="Trebuchet MS"/>
                <a:cs typeface="Trebuchet MS"/>
              </a:rPr>
              <a:t>sets </a:t>
            </a:r>
            <a:r>
              <a:rPr sz="3200" b="1" spc="-85" dirty="0">
                <a:latin typeface="Trebuchet MS"/>
                <a:cs typeface="Trebuchet MS"/>
              </a:rPr>
              <a:t>of </a:t>
            </a:r>
            <a:r>
              <a:rPr sz="3200" b="1" spc="-140" dirty="0">
                <a:latin typeface="Trebuchet MS"/>
                <a:cs typeface="Trebuchet MS"/>
              </a:rPr>
              <a:t>restrictive </a:t>
            </a:r>
            <a:r>
              <a:rPr sz="3200" b="1" spc="-145" dirty="0">
                <a:latin typeface="Trebuchet MS"/>
                <a:cs typeface="Trebuchet MS"/>
              </a:rPr>
              <a:t>rules </a:t>
            </a:r>
            <a:r>
              <a:rPr sz="3200" b="1" spc="-75" dirty="0">
                <a:latin typeface="Trebuchet MS"/>
                <a:cs typeface="Trebuchet MS"/>
              </a:rPr>
              <a:t>designed</a:t>
            </a:r>
            <a:r>
              <a:rPr sz="3200" b="1" spc="-645" dirty="0">
                <a:latin typeface="Trebuchet MS"/>
                <a:cs typeface="Trebuchet MS"/>
              </a:rPr>
              <a:t> </a:t>
            </a:r>
            <a:r>
              <a:rPr sz="3200" b="1" spc="-90" dirty="0">
                <a:latin typeface="Trebuchet MS"/>
                <a:cs typeface="Trebuchet MS"/>
              </a:rPr>
              <a:t>to  </a:t>
            </a:r>
            <a:r>
              <a:rPr sz="3200" b="1" spc="-140" dirty="0">
                <a:latin typeface="Trebuchet MS"/>
                <a:cs typeface="Trebuchet MS"/>
              </a:rPr>
              <a:t>create </a:t>
            </a:r>
            <a:r>
              <a:rPr sz="3200" b="1" spc="50" dirty="0">
                <a:latin typeface="Trebuchet MS"/>
                <a:cs typeface="Trebuchet MS"/>
              </a:rPr>
              <a:t>an </a:t>
            </a:r>
            <a:r>
              <a:rPr sz="3200" b="1" spc="-55" dirty="0">
                <a:latin typeface="Trebuchet MS"/>
                <a:cs typeface="Trebuchet MS"/>
              </a:rPr>
              <a:t>artificial </a:t>
            </a:r>
            <a:r>
              <a:rPr sz="3200" b="1" spc="-85" dirty="0">
                <a:latin typeface="Trebuchet MS"/>
                <a:cs typeface="Trebuchet MS"/>
              </a:rPr>
              <a:t>challenge </a:t>
            </a:r>
            <a:r>
              <a:rPr sz="3200" b="1" spc="-10" dirty="0">
                <a:latin typeface="Trebuchet MS"/>
                <a:cs typeface="Trebuchet MS"/>
              </a:rPr>
              <a:t>that </a:t>
            </a:r>
            <a:r>
              <a:rPr sz="3200" b="1" spc="-135" dirty="0">
                <a:latin typeface="Trebuchet MS"/>
                <a:cs typeface="Trebuchet MS"/>
              </a:rPr>
              <a:t>requires  </a:t>
            </a:r>
            <a:r>
              <a:rPr sz="3200" b="1" spc="-155" dirty="0">
                <a:latin typeface="Trebuchet MS"/>
                <a:cs typeface="Trebuchet MS"/>
              </a:rPr>
              <a:t>specific </a:t>
            </a:r>
            <a:r>
              <a:rPr sz="3200" b="1" spc="-30" dirty="0">
                <a:latin typeface="Trebuchet MS"/>
                <a:cs typeface="Trebuchet MS"/>
              </a:rPr>
              <a:t>application </a:t>
            </a:r>
            <a:r>
              <a:rPr sz="3200" b="1" spc="-85" dirty="0">
                <a:latin typeface="Trebuchet MS"/>
                <a:cs typeface="Trebuchet MS"/>
              </a:rPr>
              <a:t>of </a:t>
            </a:r>
            <a:r>
              <a:rPr sz="3200" b="1" spc="-70" dirty="0">
                <a:latin typeface="Trebuchet MS"/>
                <a:cs typeface="Trebuchet MS"/>
              </a:rPr>
              <a:t>skill </a:t>
            </a:r>
            <a:r>
              <a:rPr sz="3200" b="1" spc="-90" dirty="0">
                <a:latin typeface="Trebuchet MS"/>
                <a:cs typeface="Trebuchet MS"/>
              </a:rPr>
              <a:t>to</a:t>
            </a:r>
            <a:r>
              <a:rPr sz="3200" b="1" spc="-560" dirty="0">
                <a:latin typeface="Trebuchet MS"/>
                <a:cs typeface="Trebuchet MS"/>
              </a:rPr>
              <a:t> </a:t>
            </a:r>
            <a:r>
              <a:rPr sz="3200" b="1" spc="-105" dirty="0">
                <a:latin typeface="Trebuchet MS"/>
                <a:cs typeface="Trebuchet MS"/>
              </a:rPr>
              <a:t>surmount.</a:t>
            </a:r>
            <a:endParaRPr sz="3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 marL="12700" marR="1646555" indent="100330">
              <a:lnSpc>
                <a:spcPct val="100000"/>
              </a:lnSpc>
              <a:spcBef>
                <a:spcPts val="3150"/>
              </a:spcBef>
              <a:tabLst>
                <a:tab pos="1674495" algn="l"/>
                <a:tab pos="2252345" algn="l"/>
                <a:tab pos="2602865" algn="l"/>
                <a:tab pos="4850765" algn="l"/>
                <a:tab pos="6248400" algn="l"/>
              </a:tabLst>
            </a:pPr>
            <a:r>
              <a:rPr sz="4000" dirty="0">
                <a:solidFill>
                  <a:srgbClr val="FF0000"/>
                </a:solidFill>
                <a:latin typeface="Times New Roman"/>
                <a:cs typeface="Times New Roman"/>
              </a:rPr>
              <a:t>PEOPLE	</a:t>
            </a:r>
            <a:r>
              <a:rPr sz="4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ARE</a:t>
            </a:r>
            <a:r>
              <a:rPr lang="fr-FR" sz="4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INCREDIBLY</a:t>
            </a:r>
            <a:r>
              <a:rPr lang="fr-FR" sz="4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EAGER</a:t>
            </a:r>
            <a:r>
              <a:rPr lang="fr-FR" sz="4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TO  </a:t>
            </a:r>
            <a:r>
              <a:rPr sz="4000" dirty="0">
                <a:solidFill>
                  <a:srgbClr val="FF0000"/>
                </a:solidFill>
                <a:latin typeface="Times New Roman"/>
                <a:cs typeface="Times New Roman"/>
              </a:rPr>
              <a:t>CHALLENGE	THEMSELVES</a:t>
            </a:r>
            <a:endParaRPr sz="4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636473"/>
            <a:ext cx="5267325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94715" algn="l"/>
              </a:tabLst>
            </a:pPr>
            <a:r>
              <a:rPr sz="2800" b="1" spc="-35" dirty="0">
                <a:latin typeface="Trebuchet MS"/>
                <a:cs typeface="Trebuchet MS"/>
              </a:rPr>
              <a:t>-People </a:t>
            </a:r>
            <a:r>
              <a:rPr sz="2800" b="1" spc="-65" dirty="0">
                <a:latin typeface="Trebuchet MS"/>
                <a:cs typeface="Trebuchet MS"/>
              </a:rPr>
              <a:t>are </a:t>
            </a:r>
            <a:r>
              <a:rPr sz="2800" b="1" spc="-155" dirty="0">
                <a:latin typeface="Trebuchet MS"/>
                <a:cs typeface="Trebuchet MS"/>
              </a:rPr>
              <a:t>free </a:t>
            </a:r>
            <a:r>
              <a:rPr sz="2800" b="1" spc="-80" dirty="0">
                <a:latin typeface="Trebuchet MS"/>
                <a:cs typeface="Trebuchet MS"/>
              </a:rPr>
              <a:t>to </a:t>
            </a:r>
            <a:r>
              <a:rPr sz="2800" b="1" spc="-40" dirty="0">
                <a:latin typeface="Trebuchet MS"/>
                <a:cs typeface="Trebuchet MS"/>
              </a:rPr>
              <a:t>do </a:t>
            </a:r>
            <a:r>
              <a:rPr sz="2800" b="1" spc="-75" dirty="0">
                <a:latin typeface="Trebuchet MS"/>
                <a:cs typeface="Trebuchet MS"/>
              </a:rPr>
              <a:t>whatever  </a:t>
            </a:r>
            <a:r>
              <a:rPr sz="2800" b="1" spc="-85" dirty="0">
                <a:latin typeface="Trebuchet MS"/>
                <a:cs typeface="Trebuchet MS"/>
              </a:rPr>
              <a:t>they	</a:t>
            </a:r>
            <a:r>
              <a:rPr sz="2800" b="1" spc="-80" dirty="0">
                <a:latin typeface="Trebuchet MS"/>
                <a:cs typeface="Trebuchet MS"/>
              </a:rPr>
              <a:t>to </a:t>
            </a:r>
            <a:r>
              <a:rPr sz="2800" b="1" spc="-45" dirty="0">
                <a:latin typeface="Trebuchet MS"/>
                <a:cs typeface="Trebuchet MS"/>
              </a:rPr>
              <a:t>do </a:t>
            </a:r>
            <a:r>
              <a:rPr sz="2800" b="1" spc="35" dirty="0">
                <a:latin typeface="Trebuchet MS"/>
                <a:cs typeface="Trebuchet MS"/>
              </a:rPr>
              <a:t>and </a:t>
            </a:r>
            <a:r>
              <a:rPr sz="2800" b="1" spc="-90" dirty="0">
                <a:latin typeface="Trebuchet MS"/>
                <a:cs typeface="Trebuchet MS"/>
              </a:rPr>
              <a:t>no </a:t>
            </a:r>
            <a:r>
              <a:rPr sz="2800" b="1" spc="-130" dirty="0">
                <a:latin typeface="Trebuchet MS"/>
                <a:cs typeface="Trebuchet MS"/>
              </a:rPr>
              <a:t>one </a:t>
            </a:r>
            <a:r>
              <a:rPr sz="2800" b="1" spc="-140" dirty="0">
                <a:latin typeface="Trebuchet MS"/>
                <a:cs typeface="Trebuchet MS"/>
              </a:rPr>
              <a:t>is </a:t>
            </a:r>
            <a:r>
              <a:rPr sz="2800" b="1" spc="25" dirty="0">
                <a:latin typeface="Trebuchet MS"/>
                <a:cs typeface="Trebuchet MS"/>
              </a:rPr>
              <a:t>going</a:t>
            </a:r>
            <a:r>
              <a:rPr sz="2800" b="1" spc="-605" dirty="0">
                <a:latin typeface="Trebuchet MS"/>
                <a:cs typeface="Trebuchet MS"/>
              </a:rPr>
              <a:t> </a:t>
            </a:r>
            <a:r>
              <a:rPr sz="2800" b="1" spc="-80" dirty="0">
                <a:latin typeface="Trebuchet MS"/>
                <a:cs typeface="Trebuchet MS"/>
              </a:rPr>
              <a:t>to  </a:t>
            </a:r>
            <a:r>
              <a:rPr sz="2800" b="1" spc="-55" dirty="0">
                <a:latin typeface="Trebuchet MS"/>
                <a:cs typeface="Trebuchet MS"/>
              </a:rPr>
              <a:t>judge</a:t>
            </a:r>
            <a:r>
              <a:rPr sz="2800" b="1" spc="-150" dirty="0">
                <a:latin typeface="Trebuchet MS"/>
                <a:cs typeface="Trebuchet MS"/>
              </a:rPr>
              <a:t> </a:t>
            </a:r>
            <a:r>
              <a:rPr sz="2800" b="1" spc="-110" dirty="0">
                <a:latin typeface="Trebuchet MS"/>
                <a:cs typeface="Trebuchet MS"/>
              </a:rPr>
              <a:t>them.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800" b="1" spc="-70" dirty="0">
                <a:latin typeface="Trebuchet MS"/>
                <a:cs typeface="Trebuchet MS"/>
              </a:rPr>
              <a:t>-Desire </a:t>
            </a:r>
            <a:r>
              <a:rPr sz="2800" b="1" spc="-80" dirty="0">
                <a:latin typeface="Trebuchet MS"/>
                <a:cs typeface="Trebuchet MS"/>
              </a:rPr>
              <a:t>to </a:t>
            </a:r>
            <a:r>
              <a:rPr sz="2800" b="1" spc="-25" dirty="0">
                <a:latin typeface="Trebuchet MS"/>
                <a:cs typeface="Trebuchet MS"/>
              </a:rPr>
              <a:t>beat </a:t>
            </a:r>
            <a:r>
              <a:rPr sz="2800" b="1" spc="-10" dirty="0">
                <a:latin typeface="Trebuchet MS"/>
                <a:cs typeface="Trebuchet MS"/>
              </a:rPr>
              <a:t>high</a:t>
            </a:r>
            <a:r>
              <a:rPr sz="2800" b="1" spc="-395" dirty="0">
                <a:latin typeface="Trebuchet MS"/>
                <a:cs typeface="Trebuchet MS"/>
              </a:rPr>
              <a:t> </a:t>
            </a:r>
            <a:r>
              <a:rPr sz="2800" b="1" spc="-195" dirty="0">
                <a:latin typeface="Trebuchet MS"/>
                <a:cs typeface="Trebuchet MS"/>
              </a:rPr>
              <a:t>score.</a:t>
            </a:r>
            <a:endParaRPr sz="2800">
              <a:latin typeface="Trebuchet MS"/>
              <a:cs typeface="Trebuchet MS"/>
            </a:endParaRPr>
          </a:p>
          <a:p>
            <a:pPr marL="12700" marR="70485">
              <a:lnSpc>
                <a:spcPct val="100000"/>
              </a:lnSpc>
              <a:spcBef>
                <a:spcPts val="5"/>
              </a:spcBef>
            </a:pPr>
            <a:r>
              <a:rPr sz="2800" b="1" spc="-155" dirty="0">
                <a:latin typeface="Trebuchet MS"/>
                <a:cs typeface="Trebuchet MS"/>
              </a:rPr>
              <a:t>-</a:t>
            </a:r>
            <a:r>
              <a:rPr sz="2800" b="1" spc="-155" dirty="0">
                <a:latin typeface="Arial"/>
                <a:cs typeface="Arial"/>
              </a:rPr>
              <a:t>RPG’s </a:t>
            </a:r>
            <a:r>
              <a:rPr sz="2800" b="1" spc="-55" dirty="0">
                <a:latin typeface="Arial"/>
                <a:cs typeface="Arial"/>
              </a:rPr>
              <a:t>allow </a:t>
            </a:r>
            <a:r>
              <a:rPr sz="2800" b="1" spc="-114" dirty="0">
                <a:latin typeface="Arial"/>
                <a:cs typeface="Arial"/>
              </a:rPr>
              <a:t>players </a:t>
            </a:r>
            <a:r>
              <a:rPr sz="2800" b="1" spc="-55" dirty="0">
                <a:latin typeface="Arial"/>
                <a:cs typeface="Arial"/>
              </a:rPr>
              <a:t>to </a:t>
            </a:r>
            <a:r>
              <a:rPr sz="2800" b="1" spc="-90" dirty="0">
                <a:latin typeface="Arial"/>
                <a:cs typeface="Arial"/>
              </a:rPr>
              <a:t>create  </a:t>
            </a:r>
            <a:r>
              <a:rPr sz="2800" b="1" spc="-110" dirty="0">
                <a:latin typeface="Trebuchet MS"/>
                <a:cs typeface="Trebuchet MS"/>
              </a:rPr>
              <a:t>their </a:t>
            </a:r>
            <a:r>
              <a:rPr sz="2800" b="1" spc="-85" dirty="0">
                <a:latin typeface="Trebuchet MS"/>
                <a:cs typeface="Trebuchet MS"/>
              </a:rPr>
              <a:t>own </a:t>
            </a:r>
            <a:r>
              <a:rPr sz="2800" b="1" spc="-100" dirty="0">
                <a:latin typeface="Trebuchet MS"/>
                <a:cs typeface="Trebuchet MS"/>
              </a:rPr>
              <a:t>character </a:t>
            </a:r>
            <a:r>
              <a:rPr sz="2800" b="1" spc="35" dirty="0">
                <a:latin typeface="Trebuchet MS"/>
                <a:cs typeface="Trebuchet MS"/>
              </a:rPr>
              <a:t>and </a:t>
            </a:r>
            <a:r>
              <a:rPr sz="2800" b="1" spc="-55" dirty="0">
                <a:latin typeface="Trebuchet MS"/>
                <a:cs typeface="Trebuchet MS"/>
              </a:rPr>
              <a:t>gives</a:t>
            </a:r>
            <a:r>
              <a:rPr sz="2800" b="1" spc="-480" dirty="0">
                <a:latin typeface="Trebuchet MS"/>
                <a:cs typeface="Trebuchet MS"/>
              </a:rPr>
              <a:t> </a:t>
            </a:r>
            <a:r>
              <a:rPr sz="2800" b="1" spc="40" dirty="0">
                <a:latin typeface="Trebuchet MS"/>
                <a:cs typeface="Trebuchet MS"/>
              </a:rPr>
              <a:t>an  </a:t>
            </a:r>
            <a:r>
              <a:rPr sz="2800" b="1" spc="-60" dirty="0">
                <a:latin typeface="Trebuchet MS"/>
                <a:cs typeface="Trebuchet MS"/>
              </a:rPr>
              <a:t>emotional </a:t>
            </a:r>
            <a:r>
              <a:rPr sz="2800" b="1" spc="-45" dirty="0">
                <a:latin typeface="Trebuchet MS"/>
                <a:cs typeface="Trebuchet MS"/>
              </a:rPr>
              <a:t>attachment </a:t>
            </a:r>
            <a:r>
              <a:rPr sz="2800" b="1" spc="-80" dirty="0">
                <a:latin typeface="Trebuchet MS"/>
                <a:cs typeface="Trebuchet MS"/>
              </a:rPr>
              <a:t>to </a:t>
            </a:r>
            <a:r>
              <a:rPr sz="2800" b="1" spc="-120" dirty="0">
                <a:latin typeface="Trebuchet MS"/>
                <a:cs typeface="Trebuchet MS"/>
              </a:rPr>
              <a:t>the  </a:t>
            </a:r>
            <a:r>
              <a:rPr sz="2800" b="1" spc="-110" dirty="0">
                <a:latin typeface="Trebuchet MS"/>
                <a:cs typeface="Trebuchet MS"/>
              </a:rPr>
              <a:t>character.</a:t>
            </a:r>
            <a:endParaRPr sz="2800">
              <a:latin typeface="Trebuchet MS"/>
              <a:cs typeface="Trebuchet MS"/>
            </a:endParaRPr>
          </a:p>
          <a:p>
            <a:pPr marL="12700" marR="353060">
              <a:lnSpc>
                <a:spcPct val="100000"/>
              </a:lnSpc>
            </a:pPr>
            <a:r>
              <a:rPr sz="2800" b="1" spc="-95" dirty="0">
                <a:latin typeface="Trebuchet MS"/>
                <a:cs typeface="Trebuchet MS"/>
              </a:rPr>
              <a:t>-The </a:t>
            </a:r>
            <a:r>
              <a:rPr sz="2800" b="1" spc="-135" dirty="0">
                <a:latin typeface="Trebuchet MS"/>
                <a:cs typeface="Trebuchet MS"/>
              </a:rPr>
              <a:t>desire </a:t>
            </a:r>
            <a:r>
              <a:rPr sz="2800" b="1" spc="-80" dirty="0">
                <a:latin typeface="Trebuchet MS"/>
                <a:cs typeface="Trebuchet MS"/>
              </a:rPr>
              <a:t>to </a:t>
            </a:r>
            <a:r>
              <a:rPr sz="2800" b="1" spc="-45" dirty="0">
                <a:latin typeface="Trebuchet MS"/>
                <a:cs typeface="Trebuchet MS"/>
              </a:rPr>
              <a:t>find </a:t>
            </a:r>
            <a:r>
              <a:rPr sz="2800" b="1" spc="-114" dirty="0">
                <a:latin typeface="Trebuchet MS"/>
                <a:cs typeface="Trebuchet MS"/>
              </a:rPr>
              <a:t>the </a:t>
            </a:r>
            <a:r>
              <a:rPr sz="2800" b="1" spc="-150" dirty="0">
                <a:latin typeface="Trebuchet MS"/>
                <a:cs typeface="Trebuchet MS"/>
              </a:rPr>
              <a:t>clue</a:t>
            </a:r>
            <a:r>
              <a:rPr sz="2800" b="1" spc="-450" dirty="0">
                <a:latin typeface="Trebuchet MS"/>
                <a:cs typeface="Trebuchet MS"/>
              </a:rPr>
              <a:t> </a:t>
            </a:r>
            <a:r>
              <a:rPr sz="2800" b="1" spc="35" dirty="0">
                <a:latin typeface="Trebuchet MS"/>
                <a:cs typeface="Trebuchet MS"/>
              </a:rPr>
              <a:t>and  </a:t>
            </a:r>
            <a:r>
              <a:rPr sz="2800" b="1" spc="-70" dirty="0">
                <a:latin typeface="Trebuchet MS"/>
                <a:cs typeface="Trebuchet MS"/>
              </a:rPr>
              <a:t>move </a:t>
            </a:r>
            <a:r>
              <a:rPr sz="2800" b="1" spc="-80" dirty="0">
                <a:latin typeface="Trebuchet MS"/>
                <a:cs typeface="Trebuchet MS"/>
              </a:rPr>
              <a:t>to </a:t>
            </a:r>
            <a:r>
              <a:rPr sz="2800" b="1" spc="-114" dirty="0">
                <a:latin typeface="Trebuchet MS"/>
                <a:cs typeface="Trebuchet MS"/>
              </a:rPr>
              <a:t>the </a:t>
            </a:r>
            <a:r>
              <a:rPr sz="2800" b="1" spc="-130" dirty="0">
                <a:latin typeface="Trebuchet MS"/>
                <a:cs typeface="Trebuchet MS"/>
              </a:rPr>
              <a:t>next</a:t>
            </a:r>
            <a:r>
              <a:rPr sz="2800" b="1" spc="-320" dirty="0">
                <a:latin typeface="Trebuchet MS"/>
                <a:cs typeface="Trebuchet MS"/>
              </a:rPr>
              <a:t> </a:t>
            </a:r>
            <a:r>
              <a:rPr sz="2800" b="1" spc="-140" dirty="0">
                <a:latin typeface="Trebuchet MS"/>
                <a:cs typeface="Trebuchet MS"/>
              </a:rPr>
              <a:t>level.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484073"/>
            <a:ext cx="5560060" cy="30283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latin typeface="Trebuchet MS"/>
                <a:cs typeface="Trebuchet MS"/>
              </a:rPr>
              <a:t>-Relationships provided </a:t>
            </a:r>
            <a:r>
              <a:rPr sz="2800" b="1" spc="15" dirty="0">
                <a:latin typeface="Trebuchet MS"/>
                <a:cs typeface="Trebuchet MS"/>
              </a:rPr>
              <a:t>by </a:t>
            </a:r>
            <a:r>
              <a:rPr sz="2800" b="1" spc="-114" dirty="0">
                <a:latin typeface="Trebuchet MS"/>
                <a:cs typeface="Trebuchet MS"/>
              </a:rPr>
              <a:t>the</a:t>
            </a:r>
            <a:r>
              <a:rPr sz="2800" b="1" spc="-459" dirty="0">
                <a:latin typeface="Trebuchet MS"/>
                <a:cs typeface="Trebuchet MS"/>
              </a:rPr>
              <a:t> </a:t>
            </a:r>
            <a:r>
              <a:rPr sz="2800" b="1" spc="-100" dirty="0">
                <a:latin typeface="Trebuchet MS"/>
                <a:cs typeface="Trebuchet MS"/>
              </a:rPr>
              <a:t>online  </a:t>
            </a:r>
            <a:r>
              <a:rPr sz="2800" b="1" spc="-50" dirty="0">
                <a:latin typeface="Trebuchet MS"/>
                <a:cs typeface="Trebuchet MS"/>
              </a:rPr>
              <a:t>games.</a:t>
            </a:r>
            <a:endParaRPr sz="2800" dirty="0">
              <a:latin typeface="Trebuchet MS"/>
              <a:cs typeface="Trebuchet MS"/>
            </a:endParaRPr>
          </a:p>
          <a:p>
            <a:pPr marL="12700" marR="288290">
              <a:lnSpc>
                <a:spcPct val="100000"/>
              </a:lnSpc>
            </a:pPr>
            <a:r>
              <a:rPr sz="2800" b="1" spc="-95" dirty="0">
                <a:latin typeface="Trebuchet MS"/>
                <a:cs typeface="Trebuchet MS"/>
              </a:rPr>
              <a:t>-The </a:t>
            </a:r>
            <a:r>
              <a:rPr sz="2800" b="1" spc="-85" dirty="0">
                <a:latin typeface="Trebuchet MS"/>
                <a:cs typeface="Trebuchet MS"/>
              </a:rPr>
              <a:t>thrill </a:t>
            </a:r>
            <a:r>
              <a:rPr sz="2800" b="1" spc="-80" dirty="0">
                <a:latin typeface="Trebuchet MS"/>
                <a:cs typeface="Trebuchet MS"/>
              </a:rPr>
              <a:t>of </a:t>
            </a:r>
            <a:r>
              <a:rPr sz="2800" b="1" spc="-85" dirty="0">
                <a:latin typeface="Trebuchet MS"/>
                <a:cs typeface="Trebuchet MS"/>
              </a:rPr>
              <a:t>discovering </a:t>
            </a:r>
            <a:r>
              <a:rPr sz="2800" b="1" spc="-100" dirty="0">
                <a:latin typeface="Trebuchet MS"/>
                <a:cs typeface="Trebuchet MS"/>
              </a:rPr>
              <a:t>places </a:t>
            </a:r>
            <a:r>
              <a:rPr sz="2800" b="1" spc="-245" dirty="0">
                <a:latin typeface="Trebuchet MS"/>
                <a:cs typeface="Trebuchet MS"/>
              </a:rPr>
              <a:t>. </a:t>
            </a:r>
            <a:r>
              <a:rPr sz="2800" b="1" dirty="0">
                <a:latin typeface="Trebuchet MS"/>
                <a:cs typeface="Trebuchet MS"/>
              </a:rPr>
              <a:t>It  </a:t>
            </a:r>
            <a:r>
              <a:rPr sz="2800" b="1" spc="-70" dirty="0">
                <a:latin typeface="Trebuchet MS"/>
                <a:cs typeface="Trebuchet MS"/>
              </a:rPr>
              <a:t>allows </a:t>
            </a:r>
            <a:r>
              <a:rPr sz="2800" b="1" spc="-130" dirty="0">
                <a:latin typeface="Trebuchet MS"/>
                <a:cs typeface="Trebuchet MS"/>
              </a:rPr>
              <a:t>one </a:t>
            </a:r>
            <a:r>
              <a:rPr sz="2800" b="1" spc="-80" dirty="0">
                <a:latin typeface="Trebuchet MS"/>
                <a:cs typeface="Trebuchet MS"/>
              </a:rPr>
              <a:t>to </a:t>
            </a:r>
            <a:r>
              <a:rPr sz="2800" b="1" spc="-125" dirty="0">
                <a:latin typeface="Trebuchet MS"/>
                <a:cs typeface="Trebuchet MS"/>
              </a:rPr>
              <a:t>explore </a:t>
            </a:r>
            <a:r>
              <a:rPr sz="2800" b="1" spc="-120" dirty="0">
                <a:latin typeface="Trebuchet MS"/>
                <a:cs typeface="Trebuchet MS"/>
              </a:rPr>
              <a:t>new  </a:t>
            </a:r>
            <a:r>
              <a:rPr sz="2800" b="1" spc="-95" dirty="0">
                <a:latin typeface="Trebuchet MS"/>
                <a:cs typeface="Trebuchet MS"/>
              </a:rPr>
              <a:t>environments </a:t>
            </a:r>
            <a:r>
              <a:rPr sz="2800" b="1" spc="35" dirty="0">
                <a:latin typeface="Trebuchet MS"/>
                <a:cs typeface="Trebuchet MS"/>
              </a:rPr>
              <a:t>and </a:t>
            </a:r>
            <a:r>
              <a:rPr sz="2800" b="1" spc="-85" dirty="0">
                <a:latin typeface="Trebuchet MS"/>
                <a:cs typeface="Trebuchet MS"/>
              </a:rPr>
              <a:t>they </a:t>
            </a:r>
            <a:r>
              <a:rPr sz="2800" b="1" spc="-65" dirty="0">
                <a:latin typeface="Trebuchet MS"/>
                <a:cs typeface="Trebuchet MS"/>
              </a:rPr>
              <a:t>can</a:t>
            </a:r>
            <a:r>
              <a:rPr sz="2800" b="1" spc="-455" dirty="0">
                <a:latin typeface="Trebuchet MS"/>
                <a:cs typeface="Trebuchet MS"/>
              </a:rPr>
              <a:t> </a:t>
            </a:r>
            <a:r>
              <a:rPr sz="2800" b="1" spc="-90" dirty="0">
                <a:latin typeface="Trebuchet MS"/>
                <a:cs typeface="Trebuchet MS"/>
              </a:rPr>
              <a:t>interact  </a:t>
            </a:r>
            <a:r>
              <a:rPr sz="2800" b="1" spc="-70" dirty="0">
                <a:latin typeface="Trebuchet MS"/>
                <a:cs typeface="Trebuchet MS"/>
              </a:rPr>
              <a:t>with</a:t>
            </a:r>
            <a:r>
              <a:rPr sz="2800" b="1" spc="-140" dirty="0">
                <a:latin typeface="Trebuchet MS"/>
                <a:cs typeface="Trebuchet MS"/>
              </a:rPr>
              <a:t> </a:t>
            </a:r>
            <a:r>
              <a:rPr sz="2800" b="1" spc="-110" dirty="0">
                <a:latin typeface="Trebuchet MS"/>
                <a:cs typeface="Trebuchet MS"/>
              </a:rPr>
              <a:t>them</a:t>
            </a:r>
            <a:r>
              <a:rPr sz="2800" b="1" spc="-110" dirty="0" smtClean="0">
                <a:latin typeface="Trebuchet MS"/>
                <a:cs typeface="Trebuchet MS"/>
              </a:rPr>
              <a:t>.</a:t>
            </a:r>
            <a:endParaRPr lang="fr-FR" sz="2800" b="1" spc="-110" dirty="0" smtClean="0">
              <a:latin typeface="Trebuchet MS"/>
              <a:cs typeface="Trebuchet MS"/>
            </a:endParaRPr>
          </a:p>
          <a:p>
            <a:pPr marL="12700" marR="288290">
              <a:lnSpc>
                <a:spcPct val="100000"/>
              </a:lnSpc>
            </a:pPr>
            <a:endParaRPr lang="fr-FR"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2140" y="484073"/>
            <a:ext cx="5560060" cy="345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8290">
              <a:lnSpc>
                <a:spcPct val="10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during </a:t>
            </a:r>
            <a:r>
              <a:rPr lang="en-US" sz="2800" dirty="0">
                <a:solidFill>
                  <a:schemeClr val="bg1"/>
                </a:solidFill>
              </a:rPr>
              <a:t>the </a:t>
            </a:r>
            <a:r>
              <a:rPr lang="en-US" sz="2800" dirty="0">
                <a:solidFill>
                  <a:schemeClr val="bg1"/>
                </a:solidFill>
                <a:hlinkClick r:id="rId3" tooltip="Battle of Ain Jalut"/>
              </a:rPr>
              <a:t>Battle of </a:t>
            </a:r>
            <a:r>
              <a:rPr lang="en-US" sz="2800" dirty="0" err="1">
                <a:solidFill>
                  <a:schemeClr val="bg1"/>
                </a:solidFill>
                <a:hlinkClick r:id="rId3" tooltip="Battle of Ain Jalut"/>
              </a:rPr>
              <a:t>Ain</a:t>
            </a:r>
            <a:r>
              <a:rPr lang="en-US" sz="2800" dirty="0">
                <a:solidFill>
                  <a:schemeClr val="bg1"/>
                </a:solidFill>
                <a:hlinkClick r:id="rId3" tooltip="Battle of Ain Jalut"/>
              </a:rPr>
              <a:t> </a:t>
            </a:r>
            <a:r>
              <a:rPr lang="en-US" sz="2800" dirty="0" err="1">
                <a:solidFill>
                  <a:schemeClr val="bg1"/>
                </a:solidFill>
                <a:hlinkClick r:id="rId3" tooltip="Battle of Ain Jalut"/>
              </a:rPr>
              <a:t>Jalut</a:t>
            </a:r>
            <a:r>
              <a:rPr lang="en-US" sz="2800" dirty="0">
                <a:solidFill>
                  <a:schemeClr val="bg1"/>
                </a:solidFill>
              </a:rPr>
              <a:t> in 1260, the </a:t>
            </a:r>
            <a:r>
              <a:rPr lang="en-US" sz="2800" dirty="0" err="1">
                <a:solidFill>
                  <a:schemeClr val="bg1"/>
                </a:solidFill>
                <a:hlinkClick r:id="rId4" tooltip="Mamluk"/>
              </a:rPr>
              <a:t>Mamluks</a:t>
            </a:r>
            <a:r>
              <a:rPr lang="en-US" sz="2800" dirty="0">
                <a:solidFill>
                  <a:schemeClr val="bg1"/>
                </a:solidFill>
              </a:rPr>
              <a:t> used cannon against the </a:t>
            </a:r>
            <a:r>
              <a:rPr lang="en-US" sz="2800" dirty="0">
                <a:solidFill>
                  <a:schemeClr val="bg1"/>
                </a:solidFill>
                <a:hlinkClick r:id="rId5" tooltip="Mongols"/>
              </a:rPr>
              <a:t>Mongols</a:t>
            </a:r>
            <a:r>
              <a:rPr lang="en-US" sz="2800" dirty="0">
                <a:solidFill>
                  <a:schemeClr val="bg1"/>
                </a:solidFill>
              </a:rPr>
              <a:t>. He claims that this was "the first cannon in history" and used a gunpowder formula almost identical to the ideal composition for explosive gunpowder. </a:t>
            </a:r>
            <a:endParaRPr lang="fr-FR" sz="2800" b="1" spc="-11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870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195</Words>
  <Application>Microsoft Office PowerPoint</Application>
  <PresentationFormat>Affichage à l'écran (4:3)</PresentationFormat>
  <Paragraphs>40</Paragraphs>
  <Slides>24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Trebuchet MS</vt:lpstr>
      <vt:lpstr>Office Theme</vt:lpstr>
      <vt:lpstr>Benefits Of Gaming</vt:lpstr>
      <vt:lpstr>Présentation PowerPoint</vt:lpstr>
      <vt:lpstr>Présentation PowerPoint</vt:lpstr>
      <vt:lpstr>Présentation PowerPoint</vt:lpstr>
      <vt:lpstr>WHY GAMING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Skills achieved by gaming</vt:lpstr>
      <vt:lpstr>Improves fighting  spirit.</vt:lpstr>
      <vt:lpstr>Encouraging Cooperation and Teamwork</vt:lpstr>
      <vt:lpstr>BUILDING CONFIDENCE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 OF GAMING</dc:title>
  <cp:lastModifiedBy>khayri</cp:lastModifiedBy>
  <cp:revision>16</cp:revision>
  <dcterms:created xsi:type="dcterms:W3CDTF">2018-02-13T00:40:30Z</dcterms:created>
  <dcterms:modified xsi:type="dcterms:W3CDTF">2018-02-27T01:01:04Z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2013-09-10T00:00:00Z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2018-02-13T00:00:00Z</vt:filetime>
  </property>
</Properties>
</file>